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6" r:id="rId4"/>
    <p:sldId id="258" r:id="rId5"/>
    <p:sldId id="257" r:id="rId6"/>
    <p:sldId id="259" r:id="rId7"/>
    <p:sldId id="260" r:id="rId8"/>
    <p:sldId id="264" r:id="rId9"/>
    <p:sldId id="261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537C878-2A95-4E90-A614-C84B32489000}" type="datetimeFigureOut">
              <a:rPr lang="es-CO" smtClean="0"/>
              <a:pPr/>
              <a:t>23/11/2012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FA44D85-785B-4080-8299-DFB8D183763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highered.mcgraw-hill.com/sites/0072495855/student_view0/chapter2/animation__how_osmosis_work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Examples</a:t>
            </a:r>
            <a:r>
              <a:rPr lang="es-CO" dirty="0" smtClean="0"/>
              <a:t> of </a:t>
            </a:r>
            <a:r>
              <a:rPr lang="es-CO" smtClean="0"/>
              <a:t>diffusion</a:t>
            </a:r>
            <a:endParaRPr lang="es-CO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72280413"/>
              </p:ext>
            </p:extLst>
          </p:nvPr>
        </p:nvGraphicFramePr>
        <p:xfrm>
          <a:off x="457200" y="2125821"/>
          <a:ext cx="8229600" cy="374904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r>
                        <a:rPr lang="es-CO" dirty="0"/>
                        <a:t>Place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Particles which move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From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To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CO" dirty="0" smtClean="0"/>
                        <a:t>Small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baseline="0" dirty="0" err="1" smtClean="0"/>
                        <a:t>intestine</a:t>
                      </a:r>
                      <a:endParaRPr lang="es-CO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 dirty="0" err="1"/>
                        <a:t>digested</a:t>
                      </a:r>
                      <a:r>
                        <a:rPr lang="es-CO" dirty="0"/>
                        <a:t> </a:t>
                      </a:r>
                      <a:r>
                        <a:rPr lang="es-CO" dirty="0" err="1"/>
                        <a:t>food</a:t>
                      </a:r>
                      <a:r>
                        <a:rPr lang="es-CO" dirty="0"/>
                        <a:t> </a:t>
                      </a:r>
                      <a:r>
                        <a:rPr lang="es-CO" dirty="0" err="1"/>
                        <a:t>products</a:t>
                      </a:r>
                      <a:endParaRPr lang="es-CO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Small</a:t>
                      </a:r>
                      <a:r>
                        <a:rPr lang="es-CO" baseline="0" dirty="0" smtClean="0"/>
                        <a:t> </a:t>
                      </a:r>
                      <a:r>
                        <a:rPr lang="es-CO" baseline="0" dirty="0" err="1" smtClean="0"/>
                        <a:t>intestine</a:t>
                      </a:r>
                      <a:endParaRPr lang="es-CO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blood in capillary of villus in small intestine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CO"/>
                        <a:t>leaf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carbon dioxide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air spaces between mesophyll cells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chloroplast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CO"/>
                        <a:t>lungs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 dirty="0" err="1"/>
                        <a:t>oxygen</a:t>
                      </a:r>
                      <a:endParaRPr lang="es-CO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alveolar air space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blood circulating around the lungs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CO"/>
                        <a:t>lungs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carbon dioxide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blood circulating around the lungs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alveolar air </a:t>
                      </a:r>
                      <a:r>
                        <a:rPr lang="es-CO" dirty="0" err="1"/>
                        <a:t>space</a:t>
                      </a:r>
                      <a:endParaRPr lang="es-CO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403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5320687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2924" y="16024"/>
            <a:ext cx="5299446" cy="329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11560" y="98086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err="1" smtClean="0"/>
              <a:t>Lungs</a:t>
            </a:r>
            <a:endParaRPr lang="es-CO" sz="3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5580112" y="4405754"/>
            <a:ext cx="2664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/>
              <a:t>Small </a:t>
            </a:r>
            <a:r>
              <a:rPr lang="es-CO" sz="3200" b="1" dirty="0" err="1" smtClean="0"/>
              <a:t>intestine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xmlns="" val="133478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467471"/>
          </a:xfrm>
        </p:spPr>
        <p:txBody>
          <a:bodyPr/>
          <a:lstStyle/>
          <a:p>
            <a:r>
              <a:rPr lang="en-US" sz="7000" dirty="0" smtClean="0"/>
              <a:t>Lesson 2:  Osmosis</a:t>
            </a:r>
            <a:endParaRPr lang="es-CO" sz="7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4149080"/>
            <a:ext cx="8856984" cy="202312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Objectives:</a:t>
            </a:r>
          </a:p>
          <a:p>
            <a:pPr marL="457200" indent="-45720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Define osmosis</a:t>
            </a:r>
          </a:p>
          <a:p>
            <a:pPr marL="457200" indent="-45720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Distinguish between diffusion and osmosis</a:t>
            </a:r>
          </a:p>
          <a:p>
            <a:pPr marL="457200" indent="-45720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Explain the importance of osmosis in plants and animals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61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CA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CA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CA" b="1" dirty="0" smtClean="0">
                <a:solidFill>
                  <a:schemeClr val="tx1"/>
                </a:solidFill>
              </a:rPr>
              <a:t>Experiment #1:  Food</a:t>
            </a:r>
          </a:p>
          <a:p>
            <a:pPr marL="457200" indent="-457200">
              <a:buAutoNum type="arabicPeriod"/>
            </a:pPr>
            <a:r>
              <a:rPr lang="en-CA" dirty="0" smtClean="0">
                <a:solidFill>
                  <a:schemeClr val="tx1"/>
                </a:solidFill>
              </a:rPr>
              <a:t>Examine </a:t>
            </a:r>
            <a:r>
              <a:rPr lang="en-CA" dirty="0" smtClean="0">
                <a:solidFill>
                  <a:schemeClr val="tx1"/>
                </a:solidFill>
              </a:rPr>
              <a:t>4 </a:t>
            </a:r>
            <a:r>
              <a:rPr lang="en-CA" dirty="0" smtClean="0">
                <a:solidFill>
                  <a:schemeClr val="tx1"/>
                </a:solidFill>
              </a:rPr>
              <a:t>pieces </a:t>
            </a:r>
            <a:r>
              <a:rPr lang="en-CA" dirty="0" smtClean="0">
                <a:solidFill>
                  <a:schemeClr val="tx1"/>
                </a:solidFill>
              </a:rPr>
              <a:t>of potatoes, record your observations (flexibility </a:t>
            </a:r>
            <a:r>
              <a:rPr lang="en-CA" dirty="0">
                <a:solidFill>
                  <a:schemeClr val="tx1"/>
                </a:solidFill>
              </a:rPr>
              <a:t>and </a:t>
            </a:r>
            <a:r>
              <a:rPr lang="en-CA" dirty="0" smtClean="0">
                <a:solidFill>
                  <a:schemeClr val="tx1"/>
                </a:solidFill>
              </a:rPr>
              <a:t>rigidity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CA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en-CA" dirty="0" smtClean="0">
                <a:solidFill>
                  <a:schemeClr val="tx1"/>
                </a:solidFill>
              </a:rPr>
              <a:t>Place </a:t>
            </a:r>
            <a:r>
              <a:rPr lang="en-CA" dirty="0" smtClean="0">
                <a:solidFill>
                  <a:schemeClr val="tx1"/>
                </a:solidFill>
              </a:rPr>
              <a:t>2 pieces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smtClean="0">
                <a:solidFill>
                  <a:schemeClr val="tx1"/>
                </a:solidFill>
              </a:rPr>
              <a:t>in a beaker with 100ml of distilled water and the other </a:t>
            </a:r>
            <a:r>
              <a:rPr lang="en-CA" dirty="0" smtClean="0">
                <a:solidFill>
                  <a:schemeClr val="tx1"/>
                </a:solidFill>
              </a:rPr>
              <a:t>2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smtClean="0">
                <a:solidFill>
                  <a:schemeClr val="tx1"/>
                </a:solidFill>
              </a:rPr>
              <a:t>in 100ml of </a:t>
            </a:r>
            <a:r>
              <a:rPr lang="en-CA" dirty="0" err="1" smtClean="0">
                <a:solidFill>
                  <a:schemeClr val="tx1"/>
                </a:solidFill>
              </a:rPr>
              <a:t>surcose</a:t>
            </a:r>
            <a:r>
              <a:rPr lang="en-CA" dirty="0" smtClean="0">
                <a:solidFill>
                  <a:schemeClr val="tx1"/>
                </a:solidFill>
              </a:rPr>
              <a:t>.</a:t>
            </a:r>
            <a:endParaRPr lang="en-CA" dirty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en-CA" dirty="0" smtClean="0">
                <a:solidFill>
                  <a:schemeClr val="tx1"/>
                </a:solidFill>
              </a:rPr>
              <a:t>Make </a:t>
            </a:r>
            <a:r>
              <a:rPr lang="en-CA" dirty="0">
                <a:solidFill>
                  <a:schemeClr val="tx1"/>
                </a:solidFill>
              </a:rPr>
              <a:t>predictions for each piece in each </a:t>
            </a:r>
            <a:r>
              <a:rPr lang="en-CA" dirty="0" smtClean="0">
                <a:solidFill>
                  <a:schemeClr val="tx1"/>
                </a:solidFill>
              </a:rPr>
              <a:t>solution.</a:t>
            </a:r>
          </a:p>
          <a:p>
            <a:pPr marL="457200" indent="-457200">
              <a:buAutoNum type="arabicPeriod"/>
            </a:pPr>
            <a:r>
              <a:rPr lang="en-CA" dirty="0">
                <a:solidFill>
                  <a:schemeClr val="tx1"/>
                </a:solidFill>
              </a:rPr>
              <a:t>Let stand for </a:t>
            </a:r>
            <a:r>
              <a:rPr lang="en-CA" dirty="0" smtClean="0">
                <a:solidFill>
                  <a:schemeClr val="tx1"/>
                </a:solidFill>
              </a:rPr>
              <a:t>the class. Record and explain any </a:t>
            </a:r>
            <a:r>
              <a:rPr lang="en-CA" dirty="0">
                <a:solidFill>
                  <a:schemeClr val="tx1"/>
                </a:solidFill>
              </a:rPr>
              <a:t>changes that you </a:t>
            </a:r>
            <a:r>
              <a:rPr lang="en-CA" dirty="0" smtClean="0">
                <a:solidFill>
                  <a:schemeClr val="tx1"/>
                </a:solidFill>
              </a:rPr>
              <a:t>observe.</a:t>
            </a:r>
          </a:p>
          <a:p>
            <a:pPr marL="0" indent="0">
              <a:buNone/>
            </a:pP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endParaRPr lang="es-CO" dirty="0"/>
          </a:p>
        </p:txBody>
      </p:sp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29697163"/>
              </p:ext>
            </p:extLst>
          </p:nvPr>
        </p:nvGraphicFramePr>
        <p:xfrm>
          <a:off x="683568" y="404664"/>
          <a:ext cx="2351088" cy="685800"/>
        </p:xfrm>
        <a:graphic>
          <a:graphicData uri="http://schemas.openxmlformats.org/presentationml/2006/ole">
            <p:oleObj spid="_x0000_s2052" name="Objeto empaquetador del shell" showAsIcon="1" r:id="rId3" imgW="2369713" imgH="682580" progId="Package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88092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Experiment #2:  Egg in vinegar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. Place the egg in the beaker.  Cover the egg with vinegar, record the amount of vinegar. 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. Record observations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. Explain what has happened in a drawing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436" y="908720"/>
            <a:ext cx="8675687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66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osmosis?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CA" dirty="0" smtClean="0">
                <a:solidFill>
                  <a:schemeClr val="tx1"/>
                </a:solidFill>
              </a:rPr>
              <a:t>A special type of diffusion, the </a:t>
            </a:r>
            <a:r>
              <a:rPr lang="en-CA" dirty="0">
                <a:solidFill>
                  <a:schemeClr val="tx1"/>
                </a:solidFill>
              </a:rPr>
              <a:t>movement of water molecules across a </a:t>
            </a:r>
            <a:r>
              <a:rPr lang="en-CA" b="1" dirty="0" smtClean="0">
                <a:solidFill>
                  <a:schemeClr val="tx1"/>
                </a:solidFill>
              </a:rPr>
              <a:t>partially permeable </a:t>
            </a:r>
            <a:r>
              <a:rPr lang="en-CA" dirty="0">
                <a:solidFill>
                  <a:schemeClr val="tx1"/>
                </a:solidFill>
              </a:rPr>
              <a:t>membrane from a region of </a:t>
            </a:r>
            <a:r>
              <a:rPr lang="en-CA" b="1" dirty="0">
                <a:solidFill>
                  <a:schemeClr val="tx1"/>
                </a:solidFill>
              </a:rPr>
              <a:t>high water </a:t>
            </a:r>
            <a:r>
              <a:rPr lang="en-CA" dirty="0">
                <a:solidFill>
                  <a:schemeClr val="tx1"/>
                </a:solidFill>
              </a:rPr>
              <a:t>concentration to a region of </a:t>
            </a:r>
            <a:r>
              <a:rPr lang="en-CA" b="1" dirty="0">
                <a:solidFill>
                  <a:schemeClr val="tx1"/>
                </a:solidFill>
              </a:rPr>
              <a:t>low water </a:t>
            </a:r>
            <a:r>
              <a:rPr lang="en-CA" dirty="0">
                <a:solidFill>
                  <a:schemeClr val="tx1"/>
                </a:solidFill>
              </a:rPr>
              <a:t>concentration.</a:t>
            </a:r>
          </a:p>
          <a:p>
            <a:pPr>
              <a:buFont typeface="Wingdings" pitchFamily="2" charset="2"/>
              <a:buNone/>
            </a:pPr>
            <a:endParaRPr lang="en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CA" dirty="0">
                <a:solidFill>
                  <a:schemeClr val="tx1"/>
                </a:solidFill>
              </a:rPr>
              <a:t>P</a:t>
            </a:r>
            <a:r>
              <a:rPr lang="en-CA" dirty="0" smtClean="0">
                <a:solidFill>
                  <a:schemeClr val="tx1"/>
                </a:solidFill>
              </a:rPr>
              <a:t>artially </a:t>
            </a:r>
            <a:r>
              <a:rPr lang="en-CA" dirty="0">
                <a:solidFill>
                  <a:schemeClr val="tx1"/>
                </a:solidFill>
              </a:rPr>
              <a:t>permeable membrane </a:t>
            </a:r>
            <a:r>
              <a:rPr lang="en-CA" dirty="0" smtClean="0">
                <a:solidFill>
                  <a:schemeClr val="tx1"/>
                </a:solidFill>
              </a:rPr>
              <a:t>has </a:t>
            </a:r>
            <a:r>
              <a:rPr lang="en-CA" dirty="0">
                <a:solidFill>
                  <a:schemeClr val="tx1"/>
                </a:solidFill>
              </a:rPr>
              <a:t>really small holes that only allow water molecules to pass through.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hlinkClick r:id="rId2"/>
              </a:rPr>
              <a:t>http://highered.mcgraw-hill.com/sites/0072495855/student_view0/chapter2/animation__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how_osmosis_works.html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421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/>
          <a:lstStyle/>
          <a:p>
            <a:r>
              <a:rPr lang="en-US" sz="4800" dirty="0" smtClean="0"/>
              <a:t>Osmosis in plants and animals</a:t>
            </a:r>
            <a:endParaRPr lang="es-CO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073427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Animals:  </a:t>
            </a:r>
            <a:r>
              <a:rPr lang="en-US" dirty="0" smtClean="0"/>
              <a:t>If a cell uses up water in a chemical reaction, then water will enter the cell.  If water is made then water will leave the cell.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Plants</a:t>
            </a:r>
            <a:r>
              <a:rPr lang="en-US" dirty="0" smtClean="0"/>
              <a:t>:  Need osmosis to support their leaves and stems, to be firm and rigid.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Too </a:t>
            </a:r>
            <a:r>
              <a:rPr lang="en-US" b="1" dirty="0"/>
              <a:t>much</a:t>
            </a:r>
            <a:r>
              <a:rPr lang="en-US" dirty="0"/>
              <a:t> water in a cell:  It will </a:t>
            </a:r>
            <a:r>
              <a:rPr lang="en-US" b="1" dirty="0"/>
              <a:t>burst</a:t>
            </a:r>
          </a:p>
          <a:p>
            <a:pPr marL="0" indent="0">
              <a:buNone/>
            </a:pPr>
            <a:r>
              <a:rPr lang="en-US" dirty="0"/>
              <a:t>Too </a:t>
            </a:r>
            <a:r>
              <a:rPr lang="en-US" b="1" dirty="0"/>
              <a:t>little</a:t>
            </a:r>
            <a:r>
              <a:rPr lang="en-US" dirty="0"/>
              <a:t> water in a cell:  It will </a:t>
            </a:r>
            <a:r>
              <a:rPr lang="en-US" b="1" dirty="0"/>
              <a:t>shrivel up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483" y="4725144"/>
            <a:ext cx="5672183" cy="224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9279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Potato</a:t>
            </a:r>
            <a:r>
              <a:rPr lang="es-CO" dirty="0" smtClean="0"/>
              <a:t> </a:t>
            </a:r>
            <a:r>
              <a:rPr lang="es-CO" dirty="0" err="1" smtClean="0"/>
              <a:t>experiment</a:t>
            </a:r>
            <a:endParaRPr lang="es-CO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76" y="1844824"/>
            <a:ext cx="8952589" cy="4737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7471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O" dirty="0" smtClean="0"/>
              <a:t>Observe </a:t>
            </a:r>
            <a:r>
              <a:rPr lang="es-CO" dirty="0" err="1" smtClean="0"/>
              <a:t>the</a:t>
            </a:r>
            <a:r>
              <a:rPr lang="es-CO" dirty="0" smtClean="0"/>
              <a:t> tea bag in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beaker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Explain what is happening in terms of diffusion and osmosis.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91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177</TotalTime>
  <Words>337</Words>
  <Application>Microsoft Office PowerPoint</Application>
  <PresentationFormat>Presentación en pantalla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1" baseType="lpstr">
      <vt:lpstr>Ejecutivo</vt:lpstr>
      <vt:lpstr>Objeto empaquetador del shell</vt:lpstr>
      <vt:lpstr>Examples of diffusion</vt:lpstr>
      <vt:lpstr>Diapositiva 2</vt:lpstr>
      <vt:lpstr>Lesson 2:  Osmosis</vt:lpstr>
      <vt:lpstr>Diapositiva 4</vt:lpstr>
      <vt:lpstr>Diapositiva 5</vt:lpstr>
      <vt:lpstr>What is osmosis?</vt:lpstr>
      <vt:lpstr>Osmosis in plants and animals</vt:lpstr>
      <vt:lpstr>Potato experiment</vt:lpstr>
      <vt:lpstr>Ticket out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2:  Osmosis</dc:title>
  <dc:creator>USUARIO</dc:creator>
  <cp:lastModifiedBy>laboratorios</cp:lastModifiedBy>
  <cp:revision>16</cp:revision>
  <dcterms:created xsi:type="dcterms:W3CDTF">2012-11-15T01:40:35Z</dcterms:created>
  <dcterms:modified xsi:type="dcterms:W3CDTF">2012-11-23T17:11:53Z</dcterms:modified>
</cp:coreProperties>
</file>